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74" d="100"/>
          <a:sy n="74" d="100"/>
        </p:scale>
        <p:origin x="5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ED139-0480-4198-83E2-68CE0B25BC9B}" type="datetimeFigureOut">
              <a:rPr lang="en-US" dirty="0"/>
              <a:t>1/28/2019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7CE23-3B6A-482C-9BEA-F32A9EB44C40}" type="datetimeFigureOut">
              <a:rPr lang="en-US" dirty="0"/>
              <a:t>1/28/2019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C8FD-9717-4D78-9D01-4CBD0AC8CAE0}" type="datetimeFigureOut">
              <a:rPr lang="en-US" dirty="0"/>
              <a:t>1/28/2019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BD47-5F5E-4508-9DFC-0021F20B392D}" type="datetimeFigureOut">
              <a:rPr lang="en-US" dirty="0"/>
              <a:t>1/28/2019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23E3-326B-4424-9A50-2CBB9CA4B2E5}" type="datetimeFigureOut">
              <a:rPr lang="en-US" dirty="0"/>
              <a:t>1/28/2019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9F6F-C437-48B6-80BB-8E50899C06AF}" type="datetimeFigureOut">
              <a:rPr lang="en-US" dirty="0"/>
              <a:t>1/28/2019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76D14-B85F-4865-804C-5734F9C85CDD}" type="datetimeFigureOut">
              <a:rPr lang="en-US" dirty="0"/>
              <a:t>1/28/2019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6C38-6601-4688-9146-5E61D8B04598}" type="datetimeFigureOut">
              <a:rPr lang="en-US" dirty="0"/>
              <a:t>1/28/2019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6061E-CDAE-49E3-92CB-288B639C3B6F}" type="datetimeFigureOut">
              <a:rPr lang="en-US" dirty="0"/>
              <a:t>1/28/2019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E9851-4767-4B63-B36B-F772D06043F2}" type="datetimeFigureOut">
              <a:rPr lang="en-US" dirty="0"/>
              <a:t>1/28/2019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9A586-BE94-448D-BAE3-D5D323B9149F}" type="datetimeFigureOut">
              <a:rPr lang="en-US" dirty="0"/>
              <a:t>1/28/2019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ADDEAF24-54CC-4408-99B3-A70A172EFF44}" type="datetimeFigureOut">
              <a:rPr lang="en-US" dirty="0"/>
              <a:t>1/28/2019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mtrans.midural.ru/uploads/document/1876/otchet-tselevyh-pokazatelej-za-2018.pdf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mtrans@egov66.ru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1F6FFC2E741C5913770081E6323385F7A27914DC8389346ADBA5AA9720AFB0A91C8580CB54A69BF2w2z9M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1872" y="758951"/>
            <a:ext cx="9418320" cy="4366841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Презентация</a:t>
            </a:r>
            <a:br>
              <a:rPr lang="ru-RU" sz="3600" dirty="0" smtClean="0"/>
            </a:br>
            <a:r>
              <a:rPr lang="ru-RU" sz="3600" dirty="0" smtClean="0"/>
              <a:t>о выполнении Плана мероприятий Министерства транспорта и дорожного хозяйства Свердловской области по противодействию коррупции на 2018-2020 годы</a:t>
            </a:r>
            <a:br>
              <a:rPr lang="ru-RU" sz="3600" dirty="0" smtClean="0"/>
            </a:b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1872" y="5125792"/>
            <a:ext cx="9418320" cy="1366448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 smtClean="0"/>
              <a:t>( за 2018 отчетный год)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/>
              <a:t>(подробная информация размещена в Отчете о выполнении Плана мероприятий по ПК на 2018-2020 годы на официальном сайте Министерства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mtrans.midural.ru/uploads/document/1876/otchet-tselevyh-pokazatelej-za-2018.pdf</a:t>
            </a:r>
            <a:r>
              <a:rPr lang="ru-RU" dirty="0" smtClean="0"/>
              <a:t> 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108" y="758952"/>
            <a:ext cx="1618300" cy="1189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3286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5690" y="-66449"/>
            <a:ext cx="9692640" cy="1386336"/>
          </a:xfrm>
        </p:spPr>
        <p:txBody>
          <a:bodyPr>
            <a:noAutofit/>
          </a:bodyPr>
          <a:lstStyle/>
          <a:p>
            <a:r>
              <a:rPr lang="ru-RU" sz="2800" dirty="0"/>
              <a:t>Повышение результативности и эффективности работы с обращениями граждан по фактам коррупции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5690" y="1502482"/>
            <a:ext cx="3322749" cy="2949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Обеспечение возможности оперативного представления гражданами и организациями </a:t>
            </a:r>
            <a:r>
              <a:rPr lang="ru-RU" sz="1200" dirty="0" smtClean="0"/>
              <a:t>о </a:t>
            </a:r>
            <a:r>
              <a:rPr lang="ru-RU" sz="1200" dirty="0"/>
              <a:t>фактах </a:t>
            </a:r>
            <a:r>
              <a:rPr lang="ru-RU" sz="1200" dirty="0" err="1" smtClean="0"/>
              <a:t>кор</a:t>
            </a:r>
            <a:r>
              <a:rPr lang="ru-RU" sz="1200" dirty="0" err="1"/>
              <a:t>информации</a:t>
            </a:r>
            <a:r>
              <a:rPr lang="ru-RU" sz="1200" dirty="0"/>
              <a:t> </a:t>
            </a:r>
            <a:r>
              <a:rPr lang="ru-RU" sz="1200" dirty="0" err="1" smtClean="0"/>
              <a:t>рупции</a:t>
            </a:r>
            <a:r>
              <a:rPr lang="ru-RU" sz="1200" dirty="0" smtClean="0"/>
              <a:t> </a:t>
            </a:r>
            <a:r>
              <a:rPr lang="ru-RU" sz="1200" dirty="0"/>
              <a:t>в действиях (бездействии) государственных гражданских служащих Свердловской области и работников Министерства транспорта и дорожного хозяйства Свердловской области и подведомственных Министерству государственных организаций Свердловской области посредством функционирования «телефона доверия» («горячей линии») по вопросам противодействия коррупции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61872" y="4881093"/>
            <a:ext cx="3348765" cy="15454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Мониторинг обращений граждан по фактам коррупции</a:t>
            </a: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4803820" y="1747182"/>
            <a:ext cx="191895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6948153" y="1061280"/>
            <a:ext cx="3889419" cy="154546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/>
              <a:t>В указанных целях в Министерстве в соответствии с Положением о «телефоне доверия» по вопросам противодействия коррупции Министерства транспорта и дорожного хозяйства Свердловской области, утвержденным приказом от 19.08.2015 </a:t>
            </a:r>
            <a:br>
              <a:rPr lang="ru-RU" sz="1100" b="1" dirty="0"/>
            </a:br>
            <a:r>
              <a:rPr lang="ru-RU" sz="1100" b="1" dirty="0"/>
              <a:t>№ 292 (в ред. приказа Министерства от 22.01.2018 № 13) работает «телефон доверия» (343) 312-00-15 (доб. 105). 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758744" y="3676682"/>
            <a:ext cx="191895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6948153" y="2826514"/>
            <a:ext cx="3889419" cy="181592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/>
              <a:t>На официальном сайте Министерства в подразделе «Телефон доверия» раздела «Обращения граждан» </a:t>
            </a:r>
            <a:r>
              <a:rPr lang="ru-RU" sz="1050" b="1" dirty="0" smtClean="0"/>
              <a:t>указаны </a:t>
            </a:r>
            <a:r>
              <a:rPr lang="ru-RU" sz="1050" b="1" dirty="0"/>
              <a:t>случаи направления гражданами по телефону информации о конкретных фактах коррупции, в том числе случаи обращения к государственному гражданскому служащему каких-либо лиц с целью склонения его к злоупотреблению служебным положением, даче или получению взятки, злоупотреблению полномочиями либо иному незаконному использованию своего должностного положения </a:t>
            </a:r>
            <a:endParaRPr lang="ru-RU" sz="1050" b="1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4803820" y="5505444"/>
            <a:ext cx="1918952" cy="67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6948153" y="4752305"/>
            <a:ext cx="4000177" cy="19447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900" b="1" dirty="0"/>
              <a:t>Мониторинг обращений граждан по фактам коррупции осуществляется в постоянном режиме путем анализа информации, поступающей на:</a:t>
            </a:r>
          </a:p>
          <a:p>
            <a:r>
              <a:rPr lang="ru-RU" sz="900" b="1" dirty="0"/>
              <a:t>- «телефон доверия», сведения о работе которого размещены на официальном сайте Министерства в подразделе «Телефон доверия» раздела «Обращения граждан»;</a:t>
            </a:r>
          </a:p>
          <a:p>
            <a:r>
              <a:rPr lang="ru-RU" sz="900" b="1" dirty="0"/>
              <a:t>- на адрес электронной почты Министерства: </a:t>
            </a:r>
            <a:r>
              <a:rPr lang="ru-RU" sz="900" b="1" u="sng" dirty="0">
                <a:hlinkClick r:id="rId2"/>
              </a:rPr>
              <a:t>mtrans@egov66.ru</a:t>
            </a:r>
            <a:r>
              <a:rPr lang="ru-RU" sz="900" b="1" dirty="0"/>
              <a:t>, который указан в подразделе «Обратная связь для сообщений о фактах коррупции» раздела «Противодействие коррупции»;</a:t>
            </a:r>
          </a:p>
          <a:p>
            <a:r>
              <a:rPr lang="ru-RU" sz="900" b="1" dirty="0"/>
              <a:t>-  в Управление по работе с обращениями граждан Правительства Свердловской области;</a:t>
            </a:r>
          </a:p>
          <a:p>
            <a:r>
              <a:rPr lang="ru-RU" sz="900" b="1" dirty="0"/>
              <a:t>-  на телефоны «горячей линии», созданной в ГКУ СО «Управление автомобильных дорог».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23651409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Повышение результативности и эффективности работы с обращениями граждан по фактам коррупции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61872" y="1944710"/>
            <a:ext cx="2769215" cy="39409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Включение информации о результатах работы по рассмотрению обращений граждан по фактам коррупции в ежеквартальные обзоры обращений граждан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4166315" y="3721994"/>
            <a:ext cx="2137893" cy="128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439437" y="1944710"/>
            <a:ext cx="3992450" cy="39409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/>
              <a:t>Информация о результатах работы по рассмотрению обращений граждан по фактам коррупции содержится в ежеквартальных обзорах.</a:t>
            </a:r>
          </a:p>
          <a:p>
            <a:r>
              <a:rPr lang="ru-RU" sz="1400" dirty="0"/>
              <a:t>Результаты работы Министерства транспорта и дорожного хозяйства Свердловской области при рассмотрении обращений граждан ежеквартально размещаются на сайте Министерства в подразделе «Обзоры обращений» раздела «Обращения граждан» в соответствии с </a:t>
            </a:r>
            <a:r>
              <a:rPr lang="ru-RU" sz="1400" u="sng" dirty="0">
                <a:hlinkClick r:id="rId2"/>
              </a:rPr>
              <a:t>пунктом «в» части 9 статьи 13</a:t>
            </a:r>
            <a:r>
              <a:rPr lang="ru-RU" sz="1400" dirty="0"/>
              <a:t> Федерального закона от 09 февраля 2009 года № 8-ФЗ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«</a:t>
            </a:r>
            <a:r>
              <a:rPr lang="ru-RU" sz="1400" dirty="0"/>
              <a:t>Об обеспечении доступа к информации о деятельности государственных органов и органов местного самоуправления».</a:t>
            </a:r>
          </a:p>
          <a:p>
            <a:r>
              <a:rPr lang="ru-RU" sz="1400" dirty="0"/>
              <a:t>В указанном подразделе размещены обзоры по итогам 1-4 кварталов 2018 года.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236702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Антикоррупционное просвещение граждан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Оказание бесплатной юридической помощи гражданам по вопросам, относящимся к компетенции Министерства и подведомственным ему </a:t>
            </a:r>
            <a:r>
              <a:rPr lang="ru-RU" dirty="0" smtClean="0"/>
              <a:t>учреждений;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Организация проведения «прямых линий» с гражданами по вопросам антикоррупционного просвещения, отнесенным к сфере деятельности исполнительных органов государственной власти Свердловской </a:t>
            </a:r>
            <a:r>
              <a:rPr lang="ru-RU" dirty="0" smtClean="0"/>
              <a:t>области;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Мониторинг принятых мер по созданию условий для повышения уровня правосознания граждан и популяризации антикоррупционных стандартов поведения, основанных на знаниях общих прав и обязанностей, и выработка предложений по совершенствованию соответствующей </a:t>
            </a:r>
            <a:r>
              <a:rPr lang="ru-RU" dirty="0" smtClean="0"/>
              <a:t>работы.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5724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199751"/>
          </a:xfrm>
        </p:spPr>
        <p:txBody>
          <a:bodyPr>
            <a:normAutofit/>
          </a:bodyPr>
          <a:lstStyle/>
          <a:p>
            <a:r>
              <a:rPr lang="ru-RU" sz="2400" dirty="0"/>
              <a:t>Оказание бесплатной юридической помощи гражданам по вопросам, относящимся к компетенции Министерства и подведомственным ему учреждений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1871" y="1828800"/>
            <a:ext cx="9839717" cy="477806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соответствии с постановлением Правительства Свердловской области от 25.04.2013 № 529-ПП </a:t>
            </a:r>
            <a:br>
              <a:rPr lang="ru-RU" dirty="0"/>
            </a:br>
            <a:r>
              <a:rPr lang="ru-RU" dirty="0"/>
              <a:t>«Об определении Перечня областных и территориальных исполнительных органов государственной власти Свердловской области, входящих в государственную систему бесплатной юридической помощи на территории Свердловской области» Министерство, в рамках своих полномочий, может оказывать правовое консультирование по вопросам:</a:t>
            </a:r>
          </a:p>
          <a:p>
            <a:r>
              <a:rPr lang="ru-RU" dirty="0" smtClean="0"/>
              <a:t>организации </a:t>
            </a:r>
            <a:r>
              <a:rPr lang="ru-RU" dirty="0"/>
              <a:t>транспортного обслуживания населения;</a:t>
            </a:r>
          </a:p>
          <a:p>
            <a:r>
              <a:rPr lang="ru-RU" dirty="0" smtClean="0"/>
              <a:t>организации </a:t>
            </a:r>
            <a:r>
              <a:rPr lang="ru-RU" dirty="0"/>
              <a:t>дорожной деятельности в отношении автомобильных дорог регионального и межмуниципального значения и обеспечения безопасности дорожного движения на них;</a:t>
            </a:r>
          </a:p>
          <a:p>
            <a:r>
              <a:rPr lang="ru-RU" dirty="0" smtClean="0"/>
              <a:t> </a:t>
            </a:r>
            <a:r>
              <a:rPr lang="ru-RU" dirty="0"/>
              <a:t>деятельности по перевозке пассажиров и багажа легковым такси на территории Свердловской области;</a:t>
            </a:r>
          </a:p>
          <a:p>
            <a:r>
              <a:rPr lang="ru-RU" dirty="0" smtClean="0"/>
              <a:t>выдачи </a:t>
            </a:r>
            <a:r>
              <a:rPr lang="ru-RU" dirty="0"/>
              <a:t>специального разрешения на движение по автомобильным дорогам тяжеловесных и (или) крупногабаритных транспортных средств на территории Свердловской области.</a:t>
            </a:r>
          </a:p>
          <a:p>
            <a:pPr marL="0" indent="0">
              <a:buNone/>
            </a:pPr>
            <a:r>
              <a:rPr lang="ru-RU" dirty="0"/>
              <a:t>За отчетный 2018 год, в Министерство, за получением бесплатной юридической помощи по компетенции граждане не обращались.</a:t>
            </a:r>
          </a:p>
          <a:p>
            <a:pPr marL="0" indent="0">
              <a:buNone/>
            </a:pPr>
            <a:r>
              <a:rPr lang="ru-RU" dirty="0"/>
              <a:t>Подведомственное ГКУ СО «Управление автодорог» не включено в вышеуказанный Перечень и не оказывает бесплатную юридическую помощь гражданам.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69962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Организация проведения «прямых линий» с гражданами по вопросам антикоррупционного просвещения, отнесенным к сфере деятельности исполнительных органов государственной власти Свердловской области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1872" y="1828800"/>
            <a:ext cx="9692640" cy="4351337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Министерством в соответствии с Порядком проведения «прямых телефонных линий» с гражданами по вопросам антикоррупционного просвещения в Министерстве транспорта и связи Свердловской области, утвержденным приказом Министерства от 14.11.2014 № 469, Планом реализации Программы по антикоррупционному просвещению на 2018 год и ежеквартально утверждаемыми приказами Министерства графиками проведения «прямых телефонных линий»  ежемесячно проводятся «прямые телефонные линии» с гражданами по вопросам антикоррупционного просвещения по темам «консультирование граждан по вопросам оказания бесплатной юридической помощи», «прием обращений граждан о фактах коррупционных проявлений со стороны государственных гражданских служащих Министерства транспорта и дорожного хозяйства Свердловской области, а также по вопросам, отнесенным к компетенции Министерства», «консультирование граждан о законодательстве Российской Федерации и Свердловской области, регулирующем вопросы противодействия коррупции, а также вопросы, отнесенные к компетенции Министерства».</a:t>
            </a:r>
          </a:p>
          <a:p>
            <a:pPr marL="0" indent="0">
              <a:buNone/>
            </a:pPr>
            <a:r>
              <a:rPr lang="ru-RU" dirty="0" smtClean="0"/>
              <a:t>На </a:t>
            </a:r>
            <a:r>
              <a:rPr lang="ru-RU" dirty="0"/>
              <a:t>официальном сайте Министерства в подразделе «Прямые телефонные линии» раздела «Противодействие коррупции» и на информационном стенде в служебном помещении Министерства размещена информация:</a:t>
            </a:r>
          </a:p>
          <a:p>
            <a:r>
              <a:rPr lang="ru-RU" dirty="0" smtClean="0"/>
              <a:t>о </a:t>
            </a:r>
            <a:r>
              <a:rPr lang="ru-RU" dirty="0"/>
              <a:t>графиках проведения «прямых телефонных линий» с гражданами по вопросам антикоррупционного просвещения и законодательства, регулирующего деятельность Министерства транспорта и связи Свердловской области:</a:t>
            </a:r>
          </a:p>
          <a:p>
            <a:r>
              <a:rPr lang="ru-RU" dirty="0" smtClean="0"/>
              <a:t>об </a:t>
            </a:r>
            <a:r>
              <a:rPr lang="ru-RU" dirty="0"/>
              <a:t>итогах проведения 12 «прямых телефонных линий» (31.01.2018, 28.02.2018, 23.03.2018, 28.04.2018, 24.05.2018, 27.06.2018, 26.07.2018, 31.08.2018, 28.09.2018, 29.10.2018, 26.11.2018, 24.12.2018)).</a:t>
            </a:r>
          </a:p>
          <a:p>
            <a:pPr marL="0" indent="0">
              <a:buNone/>
            </a:pPr>
            <a:r>
              <a:rPr lang="ru-RU" dirty="0"/>
              <a:t>Кроме того, в подразделе «Оказание бесплатной юридической помощи» размещена информация о проведении тематических «прямых телефонных линий» по правовому консультированию и просвещению детей в связи, приуроченных к Международному дню защиты детей (01 июня 2018 года).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4997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/>
              <a:t>Мониторинг принятых мер по созданию условий для повышения уровня правосознания граждан и популяризации антикоррупционных стандартов поведения, основанных на знаниях общих прав и обязанностей, и выработка предложений по совершенствованию соответствующей работы.</a:t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1872" y="1828800"/>
            <a:ext cx="9692640" cy="4546242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В ежедневном режиме с понедельника по пятницу с 10-00 до 16-00 ведется прием сообщений и заявлений по «телефону доверия» (343) 312-00-15 (доб. 105), соответствующая информация размещена на официальном сайте Министерства в разделе «Обращения граждан».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В разделе «Оказание бесплатной юридической помощи» в целях правового информирования и правового просвещения населения размещена информация, предусмотренная пунктом 1 статьи 9 Закона Свердловской области от 05 октября 2012 года № 79-ОЗ «О бесплатной юридической помощи в Свердловской области».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Кроме того, на сайте Министерства в соответствующих разделах публикуется информация о регламентирующих его деятельность правовых документах.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На стенде и в кабинетах сотрудников Министерства размещена информация, касающаяся, недопущения и нетерпимости к коррупционным проявлениям.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41160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28790"/>
            <a:ext cx="10040112" cy="1197734"/>
          </a:xfrm>
        </p:spPr>
        <p:txBody>
          <a:bodyPr>
            <a:noAutofit/>
          </a:bodyPr>
          <a:lstStyle/>
          <a:p>
            <a:r>
              <a:rPr lang="ru-RU" sz="2000" dirty="0"/>
              <a:t>Рассмотрение вопросов правоприменительной практики по результатам вступивших в законную силу решений судов, арбитражных судов о признании недействительными ненормативных правовых актов, незаконными решений и действий </a:t>
            </a:r>
            <a:r>
              <a:rPr lang="ru-RU" sz="2000" dirty="0" smtClean="0"/>
              <a:t>Министерства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1369" y="1326524"/>
            <a:ext cx="10238703" cy="5344732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5600" dirty="0" smtClean="0"/>
              <a:t>Вопросы правоприменительной практики по результатам вступивших в законную силу решений судов, арбитражных судов о признании недействительными ненормативных правовых актов, незаконными решений и действий (бездействия) Министерства ежеквартально рассматриваются на заседаниях комиссии по противодействию коррупции в Министерстве транспорта и дорожного хозяйства (протоколы от 02.04.2018 № 18, от 29.06.2018 № 19, от 05.10.2018 № 20, от 27.12.2018 № 21).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/>
              <a:t>В первом квартале 2018 года:</a:t>
            </a:r>
            <a:endParaRPr lang="ru-RU" sz="5600" dirty="0" smtClean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5600" dirty="0" smtClean="0"/>
              <a:t>Свердловским областном судом было вынесено апелляционное определение от 17.01.2018 об отказе в удовлетворении апелляционной жалобы административного истца на решение </a:t>
            </a:r>
            <a:r>
              <a:rPr lang="ru-RU" sz="5600" dirty="0" err="1" smtClean="0"/>
              <a:t>Краснотурьинского</a:t>
            </a:r>
            <a:r>
              <a:rPr lang="ru-RU" sz="5600" dirty="0" smtClean="0"/>
              <a:t> городского суда Свердловской области от 18.10.2017.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5600" dirty="0" smtClean="0"/>
              <a:t>Административный истец обращался в суд первой инстанции с административным исковым заявлением к Министерству транспорта и дорожного хозяйства Свердловской области о признании незаконным бездействия в части восстановления прямого беспересадочного круглогодичного ежедневного железнодорожного маршрута сообщением «Бокситы – Екатеринбург».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/>
              <a:t>Во втором квартале 2018 года:</a:t>
            </a:r>
            <a:endParaRPr lang="ru-RU" sz="5600" dirty="0" smtClean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5600" dirty="0" smtClean="0"/>
              <a:t>Решения судов о признании недействительными ненормативных правовых актов, незаконными решений и действий (бездействия) Министерства транспорта и дорожного хозяйства Свердловской области, подведомственного учреждения и их должностных лиц не принимались и в адрес Министерства не поступали.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/>
              <a:t>В третьем и четвертом квартале 2018 года:</a:t>
            </a:r>
            <a:endParaRPr lang="ru-RU" sz="5600" dirty="0" smtClean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5600" dirty="0" smtClean="0"/>
              <a:t>В Арбитражном суде Свердловской области рассматривалось дело № А60-56273/2018 по исковому заявлению перевозчика ИП </a:t>
            </a:r>
            <a:r>
              <a:rPr lang="ru-RU" sz="5600" dirty="0" err="1" smtClean="0"/>
              <a:t>Афониной</a:t>
            </a:r>
            <a:r>
              <a:rPr lang="ru-RU" sz="5600" dirty="0" smtClean="0"/>
              <a:t> Е.Н. о признании незаконными действия Министерства, а также недействительными приказ Министерства и выданные разрешительные документы перевозчику ИП Быкову С.В.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5600" dirty="0" smtClean="0"/>
              <a:t>Решением Арбитражного суда Свердловской области от 29.12.2018, в удовлетворении исковых требований истца отказано в полном объеме.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36272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534602"/>
          </a:xfrm>
        </p:spPr>
        <p:txBody>
          <a:bodyPr>
            <a:normAutofit fontScale="90000"/>
          </a:bodyPr>
          <a:lstStyle/>
          <a:p>
            <a:r>
              <a:rPr lang="ru-RU" dirty="0"/>
              <a:t>Проведение социологического опроса уровня восприятия внутренней коррупции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16675" y="1976044"/>
            <a:ext cx="8963697" cy="43732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В соответствии с пунктом </a:t>
            </a:r>
            <a:r>
              <a:rPr lang="ru-RU" dirty="0"/>
              <a:t>49 Плана мероприятий Министерства транспорта и дорожного хозяйства Свердловской области по противодействию коррупции на 2018-2020 годы, утвержденного приказом Министерства от 18.09.2018 № 316, в установленный срок (до 15 ноября) проведен опрос уровня восприятия внутренней коррупции в исполнительных органах государственной власти Свердловской области и иных государственных органах Свердловской области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Итоговый протокол направлен в Департамент административных органов Губернатора Свердловской области письмом от 02.11.2018 № 13-01-80/6964, показатели введены в АСУ ИОГВ.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18169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Выполнение Национального плана противодействия коррупции на 2018-2020 годы, утвержденного Указом Президента Российской Федерации от 29 июня 2018 года № 378 «О национальном плане противодействия коррупции на 2018-2020 годы»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62884" y="1880314"/>
            <a:ext cx="2691685" cy="46621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Принятие мер по повышению эффективности контроля за соблюдением лицами, замещающими государственные должности Свердловской области, должности государственной гражданской службы Свердловской области требований законодательства Российской Федерации о противодействии коррупции, касающихся предотвращения и урегулирования конфликта интересов, в том числе за привлечением таких лиц к ответственности в случае их несоблюдения:</a:t>
            </a:r>
          </a:p>
          <a:p>
            <a:pPr algn="ctr"/>
            <a:r>
              <a:rPr lang="ru-RU" sz="1200" dirty="0"/>
              <a:t>- обобщение практики </a:t>
            </a:r>
            <a:r>
              <a:rPr lang="ru-RU" sz="1200" dirty="0" err="1"/>
              <a:t>правоприменения</a:t>
            </a:r>
            <a:r>
              <a:rPr lang="ru-RU" sz="1200" dirty="0"/>
              <a:t> законодательства Российской Федерации в сфере конфликта интересов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47752" y="1880314"/>
            <a:ext cx="2614411" cy="46621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Повышение эффективности кадровой работы в части, касающейся ведения личных дел лиц, замещающих государственные должности Свердловской области и должности государственной гражданской службы Свердловской области, в том числе контроля за актуализацией сведений, содержащихся в анкетах, представляемых при назначении на указанные должности и поступлении на такую службу, об их родственниках и свойственниках в целях выявления возможного конфликта интересов</a:t>
            </a:r>
            <a:endParaRPr lang="ru-RU" sz="1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55346" y="1880313"/>
            <a:ext cx="2305318" cy="46621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Повышение квалификации государственных гражданских служащих, в должностные обязанности которых входит участие в противодействии коррупции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015211" y="1880314"/>
            <a:ext cx="2215166" cy="46621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Размещение в разделах, посвященных вопросам противодействия коррупции, официального сайта </a:t>
            </a:r>
            <a:r>
              <a:rPr lang="ru-RU" sz="1600" dirty="0" smtClean="0"/>
              <a:t>Министерства отчетов </a:t>
            </a:r>
            <a:r>
              <a:rPr lang="ru-RU" sz="1600" dirty="0"/>
              <a:t>о результатах выполнения плана мероприятий по противодействию коррупции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2868965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2796732"/>
          </a:xfrm>
        </p:spPr>
        <p:txBody>
          <a:bodyPr>
            <a:normAutofit fontScale="90000"/>
          </a:bodyPr>
          <a:lstStyle/>
          <a:p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2000" dirty="0" smtClean="0"/>
              <a:t>Принятие </a:t>
            </a:r>
            <a:r>
              <a:rPr lang="ru-RU" sz="2000" dirty="0"/>
              <a:t>мер по повышению эффективности контроля за соблюдением лицами, замещающими государственные должности Свердловской области, должности государственной гражданской службы Свердловской области требований законодательства Российской Федерации о противодействии коррупции, касающихся предотвращения и урегулирования конфликта интересов, в том числе за привлечением таких лиц к ответственности в случае их несоблюдения:</a:t>
            </a:r>
            <a:br>
              <a:rPr lang="ru-RU" sz="2000" dirty="0"/>
            </a:br>
            <a:r>
              <a:rPr lang="ru-RU" sz="2000" dirty="0"/>
              <a:t>- обобщение практики </a:t>
            </a:r>
            <a:r>
              <a:rPr lang="ru-RU" sz="2000" dirty="0" err="1"/>
              <a:t>правоприменения</a:t>
            </a:r>
            <a:r>
              <a:rPr lang="ru-RU" sz="2000" dirty="0"/>
              <a:t> законодательства Российской Федерации в сфере конфликта интересов</a:t>
            </a:r>
            <a:r>
              <a:rPr lang="ru-RU" sz="1400" dirty="0"/>
              <a:t/>
            </a:r>
            <a:br>
              <a:rPr lang="ru-RU" sz="1400" dirty="0"/>
            </a:b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1872" y="3193961"/>
            <a:ext cx="9569260" cy="2986176"/>
          </a:xfrm>
        </p:spPr>
        <p:txBody>
          <a:bodyPr/>
          <a:lstStyle/>
          <a:p>
            <a:r>
              <a:rPr lang="ru-RU" dirty="0"/>
              <a:t>В Министерство систематически из Департамента кадровой политики и контроля Свердловской области поступают Обзоры практики </a:t>
            </a:r>
            <a:r>
              <a:rPr lang="ru-RU" dirty="0" err="1"/>
              <a:t>правоприменения</a:t>
            </a:r>
            <a:r>
              <a:rPr lang="ru-RU" dirty="0"/>
              <a:t> в </a:t>
            </a:r>
            <a:r>
              <a:rPr lang="ru-RU" dirty="0" smtClean="0"/>
              <a:t>ответственному </a:t>
            </a:r>
            <a:r>
              <a:rPr lang="ru-RU" dirty="0"/>
              <a:t>лицу по профилактике коррупции в </a:t>
            </a:r>
            <a:r>
              <a:rPr lang="ru-RU" dirty="0" err="1" smtClean="0"/>
              <a:t>в</a:t>
            </a:r>
            <a:r>
              <a:rPr lang="ru-RU" dirty="0" smtClean="0"/>
              <a:t> сфере </a:t>
            </a:r>
            <a:r>
              <a:rPr lang="ru-RU" dirty="0"/>
              <a:t>конфликта интереса, которые передаются на ознакомление </a:t>
            </a:r>
            <a:r>
              <a:rPr lang="ru-RU" dirty="0" smtClean="0"/>
              <a:t>ответственному лицу по профилактике коррупции в Министерстве </a:t>
            </a:r>
            <a:r>
              <a:rPr lang="ru-RU" dirty="0"/>
              <a:t>для учета и применения в работе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6128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Нормативные правовые акты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1872" y="1691322"/>
            <a:ext cx="8595360" cy="4645084"/>
          </a:xfrm>
        </p:spPr>
        <p:txBody>
          <a:bodyPr>
            <a:normAutofit fontScale="92500" lnSpcReduction="20000"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200" b="1" dirty="0" smtClean="0"/>
              <a:t>Указ Президента Российской Федерации от 29.06.2018</a:t>
            </a:r>
            <a:br>
              <a:rPr lang="ru-RU" sz="2200" b="1" dirty="0" smtClean="0"/>
            </a:br>
            <a:r>
              <a:rPr lang="ru-RU" sz="2200" b="1" dirty="0" smtClean="0"/>
              <a:t>№ 378 </a:t>
            </a:r>
            <a:r>
              <a:rPr lang="ru-RU" sz="2200" dirty="0" smtClean="0"/>
              <a:t>«О Национальном плане противодействия коррупции на 2018-2020 года»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200" b="1" dirty="0" smtClean="0"/>
              <a:t>Распоряжение Губернатора Свердловской области</a:t>
            </a:r>
            <a:br>
              <a:rPr lang="ru-RU" sz="2200" b="1" dirty="0" smtClean="0"/>
            </a:br>
            <a:r>
              <a:rPr lang="ru-RU" sz="2200" b="1" dirty="0" smtClean="0"/>
              <a:t>от 21.09.2018 № 189-РГ </a:t>
            </a:r>
            <a:r>
              <a:rPr lang="ru-RU" sz="2200" dirty="0" smtClean="0"/>
              <a:t>«Об утверждении Плана мероприятий органов государственной власти Свердловской области по противодействию коррупции на 2018-2020 годы и Перечня целевых показателей реализации Плана мероприятий органов государственной власти Свердловской области по противодействию коррупции на 2018-2020 годы»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200" b="1" dirty="0" smtClean="0"/>
              <a:t>Приказ Министерства транспорта и дорожного хозяйства Свердловской области от 18.09.2018 № 316 </a:t>
            </a:r>
            <a:r>
              <a:rPr lang="ru-RU" sz="2200" dirty="0" smtClean="0"/>
              <a:t>«Об </a:t>
            </a:r>
            <a:r>
              <a:rPr lang="ru-RU" sz="2200" dirty="0"/>
              <a:t>утверждении Плана мероприятий </a:t>
            </a:r>
            <a:r>
              <a:rPr lang="ru-RU" sz="2200" dirty="0" smtClean="0"/>
              <a:t>Министерства транспорта и дорожного хозяйства Свердловской </a:t>
            </a:r>
            <a:r>
              <a:rPr lang="ru-RU" sz="2200" dirty="0"/>
              <a:t>области по противодействию коррупции на 2018-2020 годы и Перечня целевых показателей реализации Плана мероприятий органов государственной власти Свердловской области по противодействию коррупции на 2018-2020 годы»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37581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882332"/>
          </a:xfrm>
        </p:spPr>
        <p:txBody>
          <a:bodyPr>
            <a:normAutofit fontScale="90000"/>
          </a:bodyPr>
          <a:lstStyle/>
          <a:p>
            <a:r>
              <a:rPr lang="ru-RU" sz="1600" dirty="0"/>
              <a:t>Повышение эффективности кадровой работы в части, касающейся ведения личных дел лиц, замещающих государственные должности Свердловской области и должности государственной гражданской службы Свердловской области, в том числе контроля за актуализацией сведений, содержащихся в анкетах, представляемых при назначении на указанные должности и поступлении на такую службу, об их родственниках и свойственниках в целях выявления возможного конфликта интересов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1872" y="1828800"/>
            <a:ext cx="9692640" cy="4351337"/>
          </a:xfrm>
        </p:spPr>
        <p:txBody>
          <a:bodyPr>
            <a:normAutofit/>
          </a:bodyPr>
          <a:lstStyle/>
          <a:p>
            <a:r>
              <a:rPr lang="ru-RU" dirty="0"/>
              <a:t>В течении 2018 года, в Министерстве кадровыми специалистами осуществляется контроль за актуализацией сведений о личных документах государственных гражданских служащих, а также вносятся изменения и дополнения в анкетные данные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1"/>
                </a:solidFill>
              </a:rPr>
              <a:t>Повышение квалификации государственных гражданских служащих, в должностные обязанности которых входит участие в противодействии </a:t>
            </a:r>
            <a:r>
              <a:rPr lang="ru-RU" b="1" dirty="0" smtClean="0">
                <a:solidFill>
                  <a:schemeClr val="accent1"/>
                </a:solidFill>
              </a:rPr>
              <a:t>коррупции</a:t>
            </a:r>
          </a:p>
          <a:p>
            <a:r>
              <a:rPr lang="ru-RU" dirty="0"/>
              <a:t>Ответственное лицо за работу в области противодействия коррупции в Министерстве прошло повышение квалификации на тему: «Функции подразделений кадровых служб государственных органов по профилактике коррупционных и иных правонарушений», на основании чего, выдано удостоверение от 26.06.2018 </a:t>
            </a:r>
            <a:r>
              <a:rPr lang="ru-RU" dirty="0" smtClean="0"/>
              <a:t>№ </a:t>
            </a:r>
            <a:r>
              <a:rPr lang="ru-RU" dirty="0"/>
              <a:t>600000250129 </a:t>
            </a:r>
            <a:endParaRPr lang="ru-RU" b="1" dirty="0">
              <a:solidFill>
                <a:schemeClr val="accent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60032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/>
              <a:t>Обучение государственных гражданских служащих, впервые поступивших на государственную службу Свердловской области для замещения должностей, включенных в перечни должностей, установленные нормативными правовыми актами Свердловской области, по образовательным программам в области противодействия коррупции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1872" y="1828800"/>
            <a:ext cx="9692640" cy="4351337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Всем гражданским служащим, поступившим на государственную службу для замещений должности, включенную в перечень должностей при замещении которых государственные гражданские служащие Свердловской области обязаны представлять сведения о своих доходах, расходах, об имуществе и обязательствах имущественного характера, а также о доходах, расходах, об имуществе и обязательствах имущественного характера своих супруги (супруга) и несовершеннолетних детей,  оказывается консультационная помощь по вопросам заполнения справок о доходах с использованием СПО «Справки БК»; проводятся лекции и семинары в рамках программы обучения, утверждаемой на год, по разъяснению типовых ситуаций конфликта интересов, алгоритма их самостоятельного выявления и порядка урегулирования и результатов правоприменительной практики в сфере конфликта интересов, по ознакомлению с рекомендациями соблюдения государственными служащими норм этики в целях противодействия коррупции и иным правонарушениям, по вопросам ответственности за коррупционные правонарушения.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07199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Размещение в разделах, посвященных вопросам противодействия коррупции, официального сайта Министерства в сети Интернет отчетов о результатах выполнения плана мероприятий по противодействию коррупции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72744" y="2086377"/>
            <a:ext cx="7534141" cy="34515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Все отчеты о выполнении плана мероприятий по противодействию коррупции за 2017 год и первое полугодие 2018 года размещены на официальном сайте Министерства в подразделе «Доклады, отчеты, обзоры, статистическая информация» раздела «Противодействие коррупции»</a:t>
            </a:r>
          </a:p>
        </p:txBody>
      </p:sp>
    </p:spTree>
    <p:extLst>
      <p:ext uri="{BB962C8B-B14F-4D97-AF65-F5344CB8AC3E}">
        <p14:creationId xmlns:p14="http://schemas.microsoft.com/office/powerpoint/2010/main" val="31746813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289903"/>
          </a:xfrm>
        </p:spPr>
        <p:txBody>
          <a:bodyPr/>
          <a:lstStyle/>
          <a:p>
            <a:r>
              <a:rPr lang="ru-RU" dirty="0" smtClean="0"/>
              <a:t>Выводы о результатах выполнения Плана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1872" y="1828800"/>
            <a:ext cx="9692640" cy="4351337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И</a:t>
            </a:r>
            <a:r>
              <a:rPr lang="ru-RU" dirty="0" smtClean="0"/>
              <a:t>з </a:t>
            </a:r>
            <a:r>
              <a:rPr lang="ru-RU" dirty="0"/>
              <a:t>56 мероприятий плана, запланированных к выполнению в 2018 </a:t>
            </a:r>
            <a:r>
              <a:rPr lang="ru-RU" dirty="0" smtClean="0"/>
              <a:t>году</a:t>
            </a:r>
            <a:br>
              <a:rPr lang="ru-RU" dirty="0" smtClean="0"/>
            </a:br>
            <a:r>
              <a:rPr lang="ru-RU" dirty="0" smtClean="0"/>
              <a:t>(с </a:t>
            </a:r>
            <a:r>
              <a:rPr lang="ru-RU" dirty="0"/>
              <a:t>учетом пунктов, содержащихся в плане мероприятий органов государственной власти Свердловской области по противодействию коррупции на 2018-2020 годы, утвержденном распоряжением Губернатора Свердловской области от 21.09.2018 № 189-РГ, в плане мероприятий Министерства транспорта и дорожного хозяйства Свердловской области по противодействию коррупции на 2018-2020 годы, утвержденном приказом Министерства от 18.09.2018 № 316) выполнено 50 мероприятий, из них выполнено в полном объеме в установленные сроки 50 мероприятий. Для 6 мероприятий, установленных вышеуказанными планами, срок для исполнения установлен в 2020 году.</a:t>
            </a:r>
          </a:p>
          <a:p>
            <a:r>
              <a:rPr lang="ru-RU" dirty="0"/>
              <a:t>По результатам антикоррупционного мониторинга и анализа выполнения Плана в деятельности Министерства транспорта и дорожного хозяйства Свердловской области причины и условия, способствующие коррупционным нарушениям в Министерстве транспорта и дорожного хозяйства Свердловской области не установлены, ухудшения динамики изменения ситуации по сравнению с аналогичным периодом 2017 года не выявлены.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8161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045205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Основные мероприятия плана, направленные на: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1872" y="1442434"/>
            <a:ext cx="8595360" cy="4737703"/>
          </a:xfrm>
        </p:spPr>
        <p:txBody>
          <a:bodyPr>
            <a:normAutofit lnSpcReduction="10000"/>
          </a:bodyPr>
          <a:lstStyle/>
          <a:p>
            <a:r>
              <a:rPr lang="ru-RU" dirty="0">
                <a:cs typeface="Times New Roman" pitchFamily="18" charset="0"/>
              </a:rPr>
              <a:t>повышение эффективности механизмов урегулирования конфликта интересов, обеспечение соблюдения гражданскими служащими </a:t>
            </a:r>
            <a:r>
              <a:rPr lang="ru-RU" dirty="0" smtClean="0">
                <a:cs typeface="Times New Roman" pitchFamily="18" charset="0"/>
              </a:rPr>
              <a:t>Министерства </a:t>
            </a:r>
            <a:r>
              <a:rPr lang="ru-RU" dirty="0">
                <a:cs typeface="Times New Roman" pitchFamily="18" charset="0"/>
              </a:rPr>
              <a:t>ограничений, запретов и принципов служебного поведения в связи с исполнением  ими должностных обязанностей, а также ответственности за их нарушение</a:t>
            </a:r>
          </a:p>
          <a:p>
            <a:r>
              <a:rPr lang="ru-RU" dirty="0">
                <a:cs typeface="Times New Roman" pitchFamily="18" charset="0"/>
              </a:rPr>
              <a:t>выявление и систематизация причин и условий проявления коррупции в деятельности </a:t>
            </a:r>
            <a:r>
              <a:rPr lang="ru-RU" dirty="0" smtClean="0">
                <a:cs typeface="Times New Roman" pitchFamily="18" charset="0"/>
              </a:rPr>
              <a:t>Министерства</a:t>
            </a:r>
            <a:r>
              <a:rPr lang="ru-RU" dirty="0">
                <a:cs typeface="Times New Roman" pitchFamily="18" charset="0"/>
              </a:rPr>
              <a:t>,  мониторинг коррупционных рисков и их устранение</a:t>
            </a:r>
          </a:p>
          <a:p>
            <a:r>
              <a:rPr lang="ru-RU" dirty="0">
                <a:cs typeface="Times New Roman" pitchFamily="18" charset="0"/>
              </a:rPr>
              <a:t>взаимодействие </a:t>
            </a:r>
            <a:r>
              <a:rPr lang="ru-RU" dirty="0" smtClean="0">
                <a:cs typeface="Times New Roman" pitchFamily="18" charset="0"/>
              </a:rPr>
              <a:t>Министерства </a:t>
            </a:r>
            <a:r>
              <a:rPr lang="ru-RU" dirty="0">
                <a:cs typeface="Times New Roman" pitchFamily="18" charset="0"/>
              </a:rPr>
              <a:t>с институтами гражданского общества и гражданами, а также создание эффективной системы обратной связи, обеспечение доступности информации о деятельности </a:t>
            </a:r>
            <a:r>
              <a:rPr lang="ru-RU" dirty="0" smtClean="0">
                <a:cs typeface="Times New Roman" pitchFamily="18" charset="0"/>
              </a:rPr>
              <a:t>Министерства</a:t>
            </a:r>
            <a:endParaRPr lang="ru-RU" dirty="0">
              <a:cs typeface="Times New Roman" pitchFamily="18" charset="0"/>
            </a:endParaRPr>
          </a:p>
          <a:p>
            <a:r>
              <a:rPr lang="ru-RU" dirty="0">
                <a:cs typeface="Times New Roman" pitchFamily="18" charset="0"/>
              </a:rPr>
              <a:t>мероприятия </a:t>
            </a:r>
            <a:r>
              <a:rPr lang="ru-RU" dirty="0" smtClean="0">
                <a:cs typeface="Times New Roman" pitchFamily="18" charset="0"/>
              </a:rPr>
              <a:t>Министерства, </a:t>
            </a:r>
            <a:r>
              <a:rPr lang="ru-RU" dirty="0">
                <a:cs typeface="Times New Roman" pitchFamily="18" charset="0"/>
              </a:rPr>
              <a:t>направленные на противодействие коррупции с учетом специфики его деятельности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6306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08384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Совершенствование работы подразделений кадровых служб по профилактике коррупционных и иных правонарушений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2579" y="1828800"/>
            <a:ext cx="11281894" cy="4351337"/>
          </a:xfrm>
        </p:spPr>
        <p:txBody>
          <a:bodyPr>
            <a:normAutofit fontScale="85000"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smtClean="0"/>
              <a:t>Организация приема                   Функционирование                     Обобщение практики                 Актуализация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smtClean="0"/>
              <a:t>сведений о доходах,                      комиссий по соблюдению            </a:t>
            </a:r>
            <a:r>
              <a:rPr lang="ru-RU" sz="1600" dirty="0" err="1" smtClean="0"/>
              <a:t>правоприменения</a:t>
            </a:r>
            <a:r>
              <a:rPr lang="ru-RU" sz="1600" dirty="0" smtClean="0"/>
              <a:t>                      анкетных данных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smtClean="0"/>
              <a:t>расходах, об имуществе                требований к служебному          законодательства                       государственных сл.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smtClean="0"/>
              <a:t>и обязательствах                           поведению государственных      РФ в сфере конфликта              и их родственников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smtClean="0"/>
              <a:t>имущественного характера         гражданских служащих и          интересов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smtClean="0"/>
              <a:t>лиц, замещающих должности     урегулированию конфликта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smtClean="0"/>
              <a:t>                                                         интересов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6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6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300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 smtClean="0"/>
              <a:t>В установленный законом                        В 2018 году проведено 1 заседание          Письмом от 24.09.2018                       В целях выявления возможного                  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/>
              <a:t>с</a:t>
            </a:r>
            <a:r>
              <a:rPr lang="ru-RU" sz="1300" dirty="0" smtClean="0"/>
              <a:t>рок (до 30.04.18) всеми                             комиссии по соблюдению требований     № 13-01-80/6015 для                           конфликта интереса,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 smtClean="0"/>
              <a:t>гос. Служащими, </a:t>
            </a:r>
            <a:r>
              <a:rPr lang="ru-RU" sz="1300" dirty="0" err="1" smtClean="0"/>
              <a:t>замещ</a:t>
            </a:r>
            <a:r>
              <a:rPr lang="ru-RU" sz="1300" dirty="0" smtClean="0"/>
              <a:t>-м и                     к служебному поведению:                         подготовки свода информации          Министерством проводится работа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 smtClean="0"/>
              <a:t>должности, </a:t>
            </a:r>
            <a:r>
              <a:rPr lang="ru-RU" sz="1300" dirty="0" err="1" smtClean="0"/>
              <a:t>вкл-ые</a:t>
            </a:r>
            <a:r>
              <a:rPr lang="ru-RU" sz="1300" dirty="0" smtClean="0"/>
              <a:t> в </a:t>
            </a:r>
            <a:r>
              <a:rPr lang="ru-RU" sz="1300" dirty="0" err="1" smtClean="0"/>
              <a:t>Перечнь</a:t>
            </a:r>
            <a:r>
              <a:rPr lang="ru-RU" sz="1300" dirty="0" smtClean="0"/>
              <a:t>                   - 15.03.2018 по вопросу рассмотрения     по вопросам применения </a:t>
            </a:r>
            <a:r>
              <a:rPr lang="ru-RU" sz="1300" dirty="0" err="1" smtClean="0"/>
              <a:t>зак-ва</a:t>
            </a:r>
            <a:r>
              <a:rPr lang="ru-RU" sz="1300" dirty="0" smtClean="0"/>
              <a:t>       по повышению эффективности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/>
              <a:t>п</a:t>
            </a:r>
            <a:r>
              <a:rPr lang="ru-RU" sz="1300" dirty="0" smtClean="0"/>
              <a:t>редставлены сведения о                          информации, поступившей из ИФНС     о противодействии коррупции          кадровой работы в части, касающейся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/>
              <a:t>д</a:t>
            </a:r>
            <a:r>
              <a:rPr lang="ru-RU" sz="1300" dirty="0" smtClean="0"/>
              <a:t>оходах, расходах, об                                 России № 25 по СО о наличии                 направлялись сведения о                   ведения личных дел лиц, замещающих      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/>
              <a:t>и</a:t>
            </a:r>
            <a:r>
              <a:rPr lang="ru-RU" sz="1300" dirty="0" smtClean="0"/>
              <a:t>муществе и </a:t>
            </a:r>
            <a:r>
              <a:rPr lang="ru-RU" sz="1300" dirty="0" err="1" smtClean="0"/>
              <a:t>обяз</a:t>
            </a:r>
            <a:r>
              <a:rPr lang="ru-RU" sz="1300" dirty="0" smtClean="0"/>
              <a:t>-ах </a:t>
            </a:r>
            <a:r>
              <a:rPr lang="ru-RU" sz="1300" dirty="0" err="1" smtClean="0"/>
              <a:t>имущ-го</a:t>
            </a:r>
            <a:r>
              <a:rPr lang="ru-RU" sz="1300" dirty="0" smtClean="0"/>
              <a:t>                   недостоверных сведений о доходах,        состоянии работы по отдельным       должности, а также осуществление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 smtClean="0"/>
              <a:t>характера                                                    представленных в 2017 году гос. гр.        направлениям </a:t>
            </a:r>
            <a:r>
              <a:rPr lang="ru-RU" sz="1300" dirty="0" err="1" smtClean="0"/>
              <a:t>деят-ти</a:t>
            </a:r>
            <a:r>
              <a:rPr lang="ru-RU" sz="1300" dirty="0" smtClean="0"/>
              <a:t> в рамках       необходимого контроля за актуализацией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 smtClean="0"/>
              <a:t>                                                                     служащим Министерства                           профилактики противодействия      таких сведений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 smtClean="0"/>
              <a:t>                                                                                                                                            коррупции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1146220" y="1532586"/>
            <a:ext cx="991673" cy="10303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115315" y="1532586"/>
            <a:ext cx="1030310" cy="10303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791286" y="1558537"/>
            <a:ext cx="1107584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9363972" y="1532586"/>
            <a:ext cx="1094704" cy="10303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1751527" y="3695375"/>
            <a:ext cx="0" cy="6181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5158502" y="3746890"/>
            <a:ext cx="1" cy="5151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7883931" y="3436936"/>
            <a:ext cx="0" cy="5795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10458676" y="3475572"/>
            <a:ext cx="12879" cy="5022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3994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109599"/>
          </a:xfrm>
        </p:spPr>
        <p:txBody>
          <a:bodyPr>
            <a:normAutofit/>
          </a:bodyPr>
          <a:lstStyle/>
          <a:p>
            <a:r>
              <a:rPr lang="ru-RU" sz="2400" dirty="0"/>
              <a:t>Совершенствование работы подразделений кадровых служб по профилактике коррупционных и иных правонарушений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1872" y="1403798"/>
            <a:ext cx="9692640" cy="5215944"/>
          </a:xfrm>
        </p:spPr>
        <p:txBody>
          <a:bodyPr>
            <a:normAutofit lnSpcReduction="10000"/>
          </a:bodyPr>
          <a:lstStyle/>
          <a:p>
            <a:r>
              <a:rPr lang="ru-RU" sz="1500" b="1" u="sng" dirty="0">
                <a:cs typeface="Times New Roman" pitchFamily="18" charset="0"/>
              </a:rPr>
              <a:t>участие гражданских служащих </a:t>
            </a:r>
            <a:r>
              <a:rPr lang="ru-RU" sz="1500" b="1" u="sng" dirty="0" smtClean="0">
                <a:cs typeface="Times New Roman" pitchFamily="18" charset="0"/>
              </a:rPr>
              <a:t>Министерства </a:t>
            </a:r>
            <a:r>
              <a:rPr lang="ru-RU" sz="1500" b="1" u="sng" dirty="0">
                <a:cs typeface="Times New Roman" pitchFamily="18" charset="0"/>
              </a:rPr>
              <a:t>в конференциях, семинарах, лекциях и совещаниях по вопросам противодействия </a:t>
            </a:r>
            <a:r>
              <a:rPr lang="ru-RU" sz="1500" b="1" u="sng" dirty="0" smtClean="0">
                <a:cs typeface="Times New Roman" pitchFamily="18" charset="0"/>
              </a:rPr>
              <a:t>коррупции (в рамках Программы обучения, утверждаемой ежегодно)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500" b="1" u="sng" dirty="0">
                <a:cs typeface="Times New Roman" pitchFamily="18" charset="0"/>
              </a:rPr>
              <a:t>осуществление комплекса организационных, </a:t>
            </a:r>
            <a:r>
              <a:rPr lang="ru-RU" sz="1500" b="1" u="sng" dirty="0" smtClean="0">
                <a:cs typeface="Times New Roman" pitchFamily="18" charset="0"/>
              </a:rPr>
              <a:t>разъяснительных </a:t>
            </a:r>
            <a:r>
              <a:rPr lang="ru-RU" sz="1500" b="1" u="sng" dirty="0">
                <a:cs typeface="Times New Roman" pitchFamily="18" charset="0"/>
              </a:rPr>
              <a:t>и иных мер по соблюдению гражданскими служащими </a:t>
            </a:r>
            <a:r>
              <a:rPr lang="ru-RU" sz="1500" b="1" u="sng" dirty="0" smtClean="0">
                <a:cs typeface="Times New Roman" pitchFamily="18" charset="0"/>
              </a:rPr>
              <a:t>Министерства </a:t>
            </a:r>
            <a:r>
              <a:rPr lang="ru-RU" sz="1500" b="1" u="sng" dirty="0">
                <a:cs typeface="Times New Roman" pitchFamily="18" charset="0"/>
              </a:rPr>
              <a:t>законодательства Российской </a:t>
            </a:r>
            <a:r>
              <a:rPr lang="ru-RU" sz="1500" b="1" u="sng" dirty="0" smtClean="0">
                <a:cs typeface="Times New Roman" pitchFamily="18" charset="0"/>
              </a:rPr>
              <a:t>Федерации: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500" dirty="0" smtClean="0">
                <a:cs typeface="Times New Roman" pitchFamily="18" charset="0"/>
              </a:rPr>
              <a:t>-  разъяснен порядок заполнения справок о доходах, расходах, об имуществе и обязательствах имущественного характера;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500" dirty="0" smtClean="0">
                <a:cs typeface="Times New Roman" pitchFamily="18" charset="0"/>
              </a:rPr>
              <a:t>-  основные </a:t>
            </a:r>
            <a:r>
              <a:rPr lang="ru-RU" sz="1500" dirty="0">
                <a:cs typeface="Times New Roman" pitchFamily="18" charset="0"/>
              </a:rPr>
              <a:t>принципы и правила служебного </a:t>
            </a:r>
            <a:r>
              <a:rPr lang="ru-RU" sz="1500" dirty="0" smtClean="0">
                <a:cs typeface="Times New Roman" pitchFamily="18" charset="0"/>
              </a:rPr>
              <a:t>поведения;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500" dirty="0" smtClean="0">
                <a:cs typeface="Times New Roman" pitchFamily="18" charset="0"/>
              </a:rPr>
              <a:t>-  ответственность </a:t>
            </a:r>
            <a:r>
              <a:rPr lang="ru-RU" sz="1500" dirty="0">
                <a:cs typeface="Times New Roman" pitchFamily="18" charset="0"/>
              </a:rPr>
              <a:t>за коррупционные </a:t>
            </a:r>
            <a:r>
              <a:rPr lang="ru-RU" sz="1500" dirty="0" smtClean="0">
                <a:cs typeface="Times New Roman" pitchFamily="18" charset="0"/>
              </a:rPr>
              <a:t>правонарушения;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500" dirty="0" smtClean="0">
                <a:cs typeface="Times New Roman" pitchFamily="18" charset="0"/>
              </a:rPr>
              <a:t>-  нормативное </a:t>
            </a:r>
            <a:r>
              <a:rPr lang="ru-RU" sz="1500" dirty="0">
                <a:cs typeface="Times New Roman" panose="02020603050405020304" pitchFamily="18" charset="0"/>
              </a:rPr>
              <a:t>правовое регулирование основных прав, обязанностей федеральных государственных гражданских служащих </a:t>
            </a:r>
            <a:r>
              <a:rPr lang="ru-RU" sz="1500" dirty="0" smtClean="0">
                <a:cs typeface="Times New Roman" panose="02020603050405020304" pitchFamily="18" charset="0"/>
              </a:rPr>
              <a:t>Министерства, </a:t>
            </a:r>
            <a:r>
              <a:rPr lang="ru-RU" sz="1500" dirty="0">
                <a:cs typeface="Times New Roman" panose="02020603050405020304" pitchFamily="18" charset="0"/>
              </a:rPr>
              <a:t>а также ограничений, запретов, связанных с гражданской службой государственных служащих </a:t>
            </a:r>
            <a:r>
              <a:rPr lang="ru-RU" sz="1500" dirty="0" smtClean="0">
                <a:cs typeface="Times New Roman" panose="02020603050405020304" pitchFamily="18" charset="0"/>
              </a:rPr>
              <a:t>Министерства</a:t>
            </a:r>
            <a:r>
              <a:rPr lang="ru-RU" sz="1500" dirty="0">
                <a:cs typeface="Times New Roman" panose="02020603050405020304" pitchFamily="18" charset="0"/>
              </a:rPr>
              <a:t>, установленных в целях противодействия </a:t>
            </a:r>
            <a:r>
              <a:rPr lang="ru-RU" sz="1500" dirty="0" smtClean="0">
                <a:cs typeface="Times New Roman" panose="02020603050405020304" pitchFamily="18" charset="0"/>
              </a:rPr>
              <a:t>коррупции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500" b="1" u="sng" dirty="0">
                <a:cs typeface="Times New Roman" pitchFamily="18" charset="0"/>
              </a:rPr>
              <a:t>осуществление комплекса организационных, разъяснительных и иных мер по соблюдению гражданскими служащими </a:t>
            </a:r>
            <a:r>
              <a:rPr lang="ru-RU" sz="1500" b="1" u="sng" dirty="0" smtClean="0">
                <a:cs typeface="Times New Roman" pitchFamily="18" charset="0"/>
              </a:rPr>
              <a:t>Министерства </a:t>
            </a:r>
            <a:r>
              <a:rPr lang="ru-RU" sz="1500" b="1" u="sng" dirty="0">
                <a:cs typeface="Times New Roman" pitchFamily="18" charset="0"/>
              </a:rPr>
              <a:t>законодательства Российской </a:t>
            </a:r>
            <a:r>
              <a:rPr lang="ru-RU" sz="1500" b="1" u="sng" dirty="0" smtClean="0">
                <a:cs typeface="Times New Roman" pitchFamily="18" charset="0"/>
              </a:rPr>
              <a:t>Федерации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500" dirty="0" smtClean="0">
                <a:cs typeface="Times New Roman" pitchFamily="18" charset="0"/>
              </a:rPr>
              <a:t>-  доведены </a:t>
            </a:r>
            <a:r>
              <a:rPr lang="ru-RU" sz="1500" dirty="0">
                <a:cs typeface="Times New Roman" pitchFamily="18" charset="0"/>
              </a:rPr>
              <a:t>до </a:t>
            </a:r>
            <a:r>
              <a:rPr lang="ru-RU" sz="1500" dirty="0" smtClean="0">
                <a:cs typeface="Times New Roman" pitchFamily="18" charset="0"/>
              </a:rPr>
              <a:t>сведения гражданских </a:t>
            </a:r>
            <a:r>
              <a:rPr lang="ru-RU" sz="1500" dirty="0">
                <a:cs typeface="Times New Roman" pitchFamily="18" charset="0"/>
              </a:rPr>
              <a:t>служащих </a:t>
            </a:r>
            <a:r>
              <a:rPr lang="ru-RU" sz="1500" dirty="0" smtClean="0">
                <a:cs typeface="Times New Roman" pitchFamily="18" charset="0"/>
              </a:rPr>
              <a:t>Министерства </a:t>
            </a:r>
            <a:r>
              <a:rPr lang="ru-RU" sz="1500" dirty="0">
                <a:cs typeface="Times New Roman" pitchFamily="18" charset="0"/>
              </a:rPr>
              <a:t>3 информационных письма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500" dirty="0">
                <a:cs typeface="Times New Roman" pitchFamily="18" charset="0"/>
              </a:rPr>
              <a:t>о применении на практике отдельных положений законодательства о противодействии </a:t>
            </a:r>
            <a:r>
              <a:rPr lang="ru-RU" sz="1500" dirty="0" smtClean="0">
                <a:cs typeface="Times New Roman" pitchFamily="18" charset="0"/>
              </a:rPr>
              <a:t>коррупции (</a:t>
            </a:r>
            <a:r>
              <a:rPr lang="ru-RU" sz="1500" dirty="0"/>
              <a:t>о представлении сведений о доходах, расходах, об имуществе и обязательствах имущественного характера и заполнении соответствующей формы </a:t>
            </a:r>
            <a:r>
              <a:rPr lang="ru-RU" sz="1500" dirty="0" smtClean="0"/>
              <a:t>справки; о запрете дарить и получать подарки; </a:t>
            </a:r>
            <a:r>
              <a:rPr lang="ru-RU" sz="1500" dirty="0">
                <a:cs typeface="Times New Roman" pitchFamily="18" charset="0"/>
              </a:rPr>
              <a:t>о порядке уведомления гражданскими служащими </a:t>
            </a:r>
            <a:r>
              <a:rPr lang="ru-RU" sz="1500" dirty="0" smtClean="0">
                <a:cs typeface="Times New Roman" pitchFamily="18" charset="0"/>
              </a:rPr>
              <a:t>Министерства  </a:t>
            </a:r>
            <a:r>
              <a:rPr lang="ru-RU" sz="1500" dirty="0">
                <a:cs typeface="Times New Roman" pitchFamily="18" charset="0"/>
              </a:rPr>
              <a:t>о намерении выполнять иную оплачиваемую </a:t>
            </a:r>
            <a:r>
              <a:rPr lang="ru-RU" sz="1500" dirty="0" smtClean="0">
                <a:cs typeface="Times New Roman" pitchFamily="18" charset="0"/>
              </a:rPr>
              <a:t>работу).</a:t>
            </a:r>
            <a:endParaRPr lang="ru-RU" sz="1500" b="1" dirty="0"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1400" dirty="0"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1" u="sng" dirty="0"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400" dirty="0"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1" dirty="0" smtClean="0"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b="1" dirty="0" smtClean="0"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b="1" dirty="0" smtClean="0"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b="1" dirty="0"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1" dirty="0"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1" dirty="0" smtClean="0">
              <a:cs typeface="Times New Roman" pitchFamily="18" charset="0"/>
            </a:endParaRPr>
          </a:p>
          <a:p>
            <a:endParaRPr lang="ru-RU" b="1" dirty="0">
              <a:cs typeface="Times New Roman" pitchFamily="18" charset="0"/>
            </a:endParaRPr>
          </a:p>
          <a:p>
            <a:endParaRPr lang="ru-RU" b="1" dirty="0"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3138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872" y="193184"/>
            <a:ext cx="9692640" cy="144243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Повышение результативности антикоррупционной экспертизы НПА СО и проектов НПА СО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93949" y="1944710"/>
            <a:ext cx="2640169" cy="40954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50" dirty="0" smtClean="0">
                <a:ln w="0"/>
                <a:solidFill>
                  <a:schemeClr val="tx1"/>
                </a:solidFill>
              </a:rPr>
              <a:t>В </a:t>
            </a:r>
            <a:r>
              <a:rPr lang="ru-RU" sz="1650" dirty="0">
                <a:ln w="0"/>
                <a:solidFill>
                  <a:schemeClr val="tx1"/>
                </a:solidFill>
              </a:rPr>
              <a:t>целях обеспечения участия независимых экспертов в проведении независимой антикоррупционной экспертизы проектов нормативных правовых актов </a:t>
            </a:r>
            <a:r>
              <a:rPr lang="ru-RU" sz="1650" dirty="0" smtClean="0">
                <a:ln w="0"/>
                <a:solidFill>
                  <a:schemeClr val="tx1"/>
                </a:solidFill>
              </a:rPr>
              <a:t>Министерства</a:t>
            </a:r>
            <a:r>
              <a:rPr lang="ru-RU" sz="1650" dirty="0">
                <a:ln w="0"/>
                <a:solidFill>
                  <a:schemeClr val="tx1"/>
                </a:solidFill>
              </a:rPr>
              <a:t>,</a:t>
            </a:r>
            <a:r>
              <a:rPr lang="ru-RU" sz="1650" dirty="0" smtClean="0">
                <a:ln w="0"/>
                <a:solidFill>
                  <a:schemeClr val="tx1"/>
                </a:solidFill>
              </a:rPr>
              <a:t> данные </a:t>
            </a:r>
            <a:r>
              <a:rPr lang="ru-RU" sz="1650" dirty="0">
                <a:ln w="0"/>
                <a:solidFill>
                  <a:schemeClr val="tx1"/>
                </a:solidFill>
              </a:rPr>
              <a:t>проекты размещаются на сайте </a:t>
            </a:r>
            <a:r>
              <a:rPr lang="ru-RU" sz="1650" dirty="0" err="1" smtClean="0">
                <a:ln w="0"/>
                <a:solidFill>
                  <a:schemeClr val="tx1"/>
                </a:solidFill>
              </a:rPr>
              <a:t>regulation</a:t>
            </a:r>
            <a:r>
              <a:rPr lang="ru-RU" sz="1650" dirty="0" smtClean="0">
                <a:ln w="0"/>
                <a:solidFill>
                  <a:schemeClr val="tx1"/>
                </a:solidFill>
              </a:rPr>
              <a:t>.</a:t>
            </a:r>
            <a:r>
              <a:rPr lang="en-US" sz="1650" dirty="0" err="1" smtClean="0">
                <a:ln w="0"/>
                <a:solidFill>
                  <a:schemeClr val="tx1"/>
                </a:solidFill>
              </a:rPr>
              <a:t>midural</a:t>
            </a:r>
            <a:r>
              <a:rPr lang="ru-RU" sz="1650" dirty="0" smtClean="0">
                <a:ln w="0"/>
                <a:solidFill>
                  <a:schemeClr val="tx1"/>
                </a:solidFill>
              </a:rPr>
              <a:t>.</a:t>
            </a:r>
            <a:r>
              <a:rPr lang="ru-RU" sz="1650" dirty="0" err="1" smtClean="0">
                <a:ln w="0"/>
                <a:solidFill>
                  <a:schemeClr val="tx1"/>
                </a:solidFill>
              </a:rPr>
              <a:t>ru</a:t>
            </a:r>
            <a:r>
              <a:rPr lang="ru-RU" sz="1650" dirty="0" smtClean="0">
                <a:ln w="0"/>
                <a:solidFill>
                  <a:schemeClr val="tx1"/>
                </a:solidFill>
              </a:rPr>
              <a:t> </a:t>
            </a:r>
            <a:endParaRPr lang="ru-RU" sz="1650" dirty="0">
              <a:ln w="0"/>
              <a:solidFill>
                <a:schemeClr val="tx1"/>
              </a:solidFill>
            </a:endParaRPr>
          </a:p>
          <a:p>
            <a:pPr algn="ctr"/>
            <a:r>
              <a:rPr lang="ru-RU" sz="1650" dirty="0">
                <a:ln w="0"/>
                <a:solidFill>
                  <a:schemeClr val="tx1"/>
                </a:solidFill>
              </a:rPr>
              <a:t>в информационно-телекоммуникационной</a:t>
            </a:r>
          </a:p>
          <a:p>
            <a:pPr algn="ctr"/>
            <a:r>
              <a:rPr lang="ru-RU" sz="1650" dirty="0">
                <a:ln w="0"/>
                <a:solidFill>
                  <a:schemeClr val="tx1"/>
                </a:solidFill>
              </a:rPr>
              <a:t> сети «Интернет»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74275" y="1970468"/>
            <a:ext cx="2537138" cy="9015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методика проведения антикоррупционной экспертизы нормативных правовых актов и проектов нормативных правовых актов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6156101" y="2884868"/>
            <a:ext cx="399245" cy="4765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074275" y="3374266"/>
            <a:ext cx="2537138" cy="8371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Министерство </a:t>
            </a:r>
            <a:r>
              <a:rPr lang="ru-RU" sz="1100" dirty="0"/>
              <a:t>проводит антикоррупционную экспертизу нормативных правовых актов </a:t>
            </a:r>
            <a:r>
              <a:rPr lang="ru-RU" sz="1100" dirty="0" smtClean="0"/>
              <a:t>и </a:t>
            </a:r>
            <a:r>
              <a:rPr lang="ru-RU" sz="1100" dirty="0"/>
              <a:t>их проектов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6168980" y="4211392"/>
            <a:ext cx="399245" cy="48939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074275" y="4728906"/>
            <a:ext cx="2537138" cy="12211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atin typeface="Cambria" pitchFamily="18" charset="0"/>
                <a:cs typeface="Times New Roman" pitchFamily="18" charset="0"/>
              </a:rPr>
              <a:t>Проектов НПА СО – 53, из них:</a:t>
            </a:r>
          </a:p>
          <a:p>
            <a:pPr algn="ctr"/>
            <a:r>
              <a:rPr lang="ru-RU" sz="1100" dirty="0" smtClean="0">
                <a:latin typeface="Cambria" pitchFamily="18" charset="0"/>
                <a:cs typeface="Times New Roman" pitchFamily="18" charset="0"/>
              </a:rPr>
              <a:t>6 нормативно-правового характера</a:t>
            </a:r>
          </a:p>
          <a:p>
            <a:pPr algn="ctr"/>
            <a:r>
              <a:rPr lang="ru-RU" sz="1100" dirty="0" smtClean="0">
                <a:latin typeface="Cambria" pitchFamily="18" charset="0"/>
                <a:cs typeface="Times New Roman" pitchFamily="18" charset="0"/>
              </a:rPr>
              <a:t>Правовых актов Министерства – 446, из них:</a:t>
            </a:r>
          </a:p>
          <a:p>
            <a:pPr algn="ctr"/>
            <a:r>
              <a:rPr lang="ru-RU" sz="1100" dirty="0" smtClean="0">
                <a:latin typeface="Cambria" pitchFamily="18" charset="0"/>
                <a:cs typeface="Times New Roman" pitchFamily="18" charset="0"/>
              </a:rPr>
              <a:t>2 (приказы) нормативно- правового характера</a:t>
            </a:r>
            <a:endParaRPr lang="ru-RU" sz="11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590208" y="1970468"/>
            <a:ext cx="1764405" cy="39666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  результатам проведения независимой антикоррупционной экспертизы нарушений не выявлено, заключений независимых экспертов не поступало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5134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Устранение необоснованных запретов и ограничений в области экономической деятельности, устранение </a:t>
            </a:r>
            <a:r>
              <a:rPr lang="ru-RU" sz="2400" dirty="0" err="1" smtClean="0"/>
              <a:t>коррупциогенных</a:t>
            </a:r>
            <a:r>
              <a:rPr lang="ru-RU" sz="2400" dirty="0" smtClean="0"/>
              <a:t> факторов, препятствующих созданию благоприятных условий для привлечения инвестиций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65161" y="1803042"/>
            <a:ext cx="2305318" cy="45591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Проведение ОРВ проектов НПА Свердловской области, затрагивающих вопросы осуществления предпринимательской деятельности</a:t>
            </a:r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3670479" y="3387144"/>
            <a:ext cx="1133341" cy="6954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756856" y="1803041"/>
            <a:ext cx="5197656" cy="14939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В соответствии с постановлением Правительства Свердловской области от 26.11.2014 № 1051-ПП, подготовленные Министерство проекты НПА направлены в Министерство экономики и территориального развития Свердловской области для проведения ОРВ в целях устранения административных барьеров, </a:t>
            </a:r>
            <a:r>
              <a:rPr lang="ru-RU" sz="1400" dirty="0" err="1" smtClean="0"/>
              <a:t>препятсвующих</a:t>
            </a:r>
            <a:r>
              <a:rPr lang="ru-RU" sz="1400" dirty="0" smtClean="0"/>
              <a:t> ведению бизнеса:</a:t>
            </a:r>
            <a:endParaRPr lang="ru-RU" sz="1400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8049296" y="3296992"/>
            <a:ext cx="953036" cy="6954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890197" y="3953814"/>
            <a:ext cx="3400023" cy="953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 проекта НПА за 2018 год</a:t>
            </a:r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>
            <a:off x="8118777" y="4906851"/>
            <a:ext cx="814074" cy="8628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872766" y="5769736"/>
            <a:ext cx="5081746" cy="9272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Информационные справки за 1-ое и 2-ое полугодие 2018 года о результатах проведения публичных консультаций в рамках ОРВ опубликована на официальном сайте Министерства в подразделе «Доклады, отчеты, обзоры, статистическая информация» раздела «Противодействие коррупции»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9290210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Устранение необоснованных запретов и ограничений в области экономической деятельности, устранение </a:t>
            </a:r>
            <a:r>
              <a:rPr lang="ru-RU" sz="2400" dirty="0" err="1"/>
              <a:t>коррупциогенных</a:t>
            </a:r>
            <a:r>
              <a:rPr lang="ru-RU" sz="2400" dirty="0"/>
              <a:t> факторов, препятствующих созданию благоприятных условий для привлечения инвестиций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03797" y="1880315"/>
            <a:ext cx="2009104" cy="45848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Разработка карт коррупционных рисков и мер по их минимизации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32230" y="2159299"/>
            <a:ext cx="5653825" cy="13007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2018 году проводилась работа по формированию рабочих групп по оценке коррупционных рисков в сфере осуществления </a:t>
            </a:r>
            <a:r>
              <a:rPr lang="ru-RU" dirty="0" err="1" smtClean="0"/>
              <a:t>контрольон</a:t>
            </a:r>
            <a:r>
              <a:rPr lang="ru-RU" dirty="0" smtClean="0"/>
              <a:t>-надзорных функций</a:t>
            </a:r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7959143" y="3464413"/>
            <a:ext cx="412124" cy="97879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125792" y="4443208"/>
            <a:ext cx="5653825" cy="15841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Разработка и утверждение перечня коррупционных рисков, возникающих при реализации контрольно-надзорных функций и мер по их минимизации, а также утверждение карт коррупционных рисков с учетом результатов их общественного обсуждения будет произведено в 2019 году, в сроки, установленные у подпунктах 2.3-2.5 пункта 2 раздела </a:t>
            </a:r>
            <a:r>
              <a:rPr lang="en-US" sz="1200" dirty="0" smtClean="0"/>
              <a:t>I </a:t>
            </a:r>
            <a:r>
              <a:rPr lang="ru-RU" sz="1200" dirty="0" smtClean="0"/>
              <a:t>Протокола заседания Комиссии по координации работы по противодействию коррупции в Свердловской области от 30.10.2018 № 3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8854404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Внедрение в деятельность Министерства инновационных технологий, повышающих объективность и обеспечивающих прозрачность при принятии НПА Свердловской области, а также обеспечивающих межведомственное электронное взаимодействие данных органов и их взаимодействие с гражданами и организациями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16675" y="1918952"/>
            <a:ext cx="1957589" cy="17644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Оборудование мест предоставления государственных услуг и/или служебных помещений, где осуществляется взаимодействие с гражданами (организациями) </a:t>
            </a:r>
            <a:endParaRPr lang="ru-RU" sz="11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16675" y="4159876"/>
            <a:ext cx="1957589" cy="1996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Ввод информации в АСУ ИОГВ</a:t>
            </a:r>
            <a:endParaRPr lang="ru-RU" sz="1200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3374264" y="2537138"/>
            <a:ext cx="1687133" cy="4765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3374264" y="5035639"/>
            <a:ext cx="1687133" cy="4893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821251" y="1918952"/>
            <a:ext cx="5133261" cy="17644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В части оказания государственных услуг оборудовано 3 </a:t>
            </a:r>
            <a:r>
              <a:rPr lang="ru-RU" sz="1200" dirty="0" err="1" smtClean="0"/>
              <a:t>оабочих</a:t>
            </a:r>
            <a:r>
              <a:rPr lang="ru-RU" sz="1200" dirty="0" smtClean="0"/>
              <a:t> места в 3 кабинетах.</a:t>
            </a:r>
          </a:p>
          <a:p>
            <a:pPr algn="ctr"/>
            <a:r>
              <a:rPr lang="ru-RU" sz="1200" dirty="0" smtClean="0"/>
              <a:t>В части осуществления государственных функций оборудовано 6 рабочих мест в 3 кабинетах.</a:t>
            </a:r>
          </a:p>
          <a:p>
            <a:pPr algn="ctr"/>
            <a:r>
              <a:rPr lang="ru-RU" sz="1200" dirty="0" smtClean="0"/>
              <a:t>Расположение в служебных кабинетах нескольких государственных гражданских служащих с разными должностными обязанностями способствует снижению риска совершения действий коррупционной направленности</a:t>
            </a:r>
            <a:endParaRPr lang="ru-RU" sz="1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859887" y="4159876"/>
            <a:ext cx="5094625" cy="1996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В установленные законом сроки вся необходимая информация в части </a:t>
            </a:r>
            <a:r>
              <a:rPr lang="ru-RU" sz="1400" dirty="0" err="1" smtClean="0"/>
              <a:t>осуществыления</a:t>
            </a:r>
            <a:r>
              <a:rPr lang="ru-RU" sz="1400" dirty="0" smtClean="0"/>
              <a:t> работы по противодействию коррупции вводится в модуль «Антикоррупционный мониторинг» Автоматизированной системы управления деятельностью исполнительных органов государственной власти Свердловской области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746543711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TM03457515[[fn=Вид]]</Template>
  <TotalTime>318</TotalTime>
  <Words>2564</Words>
  <Application>Microsoft Office PowerPoint</Application>
  <PresentationFormat>Широкоэкранный</PresentationFormat>
  <Paragraphs>155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Cambria</vt:lpstr>
      <vt:lpstr>Century Schoolbook</vt:lpstr>
      <vt:lpstr>Times New Roman</vt:lpstr>
      <vt:lpstr>Wingdings</vt:lpstr>
      <vt:lpstr>Wingdings 2</vt:lpstr>
      <vt:lpstr>View</vt:lpstr>
      <vt:lpstr>Презентация о выполнении Плана мероприятий Министерства транспорта и дорожного хозяйства Свердловской области по противодействию коррупции на 2018-2020 годы </vt:lpstr>
      <vt:lpstr>Нормативные правовые акты</vt:lpstr>
      <vt:lpstr>Основные мероприятия плана, направленные на:</vt:lpstr>
      <vt:lpstr>Совершенствование работы подразделений кадровых служб по профилактике коррупционных и иных правонарушений</vt:lpstr>
      <vt:lpstr>Совершенствование работы подразделений кадровых служб по профилактике коррупционных и иных правонарушений</vt:lpstr>
      <vt:lpstr>Повышение результативности антикоррупционной экспертизы НПА СО и проектов НПА СО</vt:lpstr>
      <vt:lpstr>Устранение необоснованных запретов и ограничений в области экономической деятельности, устранение коррупциогенных факторов, препятствующих созданию благоприятных условий для привлечения инвестиций</vt:lpstr>
      <vt:lpstr>Устранение необоснованных запретов и ограничений в области экономической деятельности, устранение коррупциогенных факторов, препятствующих созданию благоприятных условий для привлечения инвестиций</vt:lpstr>
      <vt:lpstr>Внедрение в деятельность Министерства инновационных технологий, повышающих объективность и обеспечивающих прозрачность при принятии НПА Свердловской области, а также обеспечивающих межведомственное электронное взаимодействие данных органов и их взаимодействие с гражданами и организациями</vt:lpstr>
      <vt:lpstr>Повышение результативности и эффективности работы с обращениями граждан по фактам коррупции</vt:lpstr>
      <vt:lpstr>Повышение результативности и эффективности работы с обращениями граждан по фактам коррупции</vt:lpstr>
      <vt:lpstr>Антикоррупционное просвещение граждан</vt:lpstr>
      <vt:lpstr>Оказание бесплатной юридической помощи гражданам по вопросам, относящимся к компетенции Министерства и подведомственным ему учреждений</vt:lpstr>
      <vt:lpstr>Организация проведения «прямых линий» с гражданами по вопросам антикоррупционного просвещения, отнесенным к сфере деятельности исполнительных органов государственной власти Свердловской области</vt:lpstr>
      <vt:lpstr>Мониторинг принятых мер по созданию условий для повышения уровня правосознания граждан и популяризации антикоррупционных стандартов поведения, основанных на знаниях общих прав и обязанностей, и выработка предложений по совершенствованию соответствующей работы. </vt:lpstr>
      <vt:lpstr>Рассмотрение вопросов правоприменительной практики по результатам вступивших в законную силу решений судов, арбитражных судов о признании недействительными ненормативных правовых актов, незаконными решений и действий Министерства</vt:lpstr>
      <vt:lpstr>Проведение социологического опроса уровня восприятия внутренней коррупции</vt:lpstr>
      <vt:lpstr>Выполнение Национального плана противодействия коррупции на 2018-2020 годы, утвержденного Указом Президента Российской Федерации от 29 июня 2018 года № 378 «О национальном плане противодействия коррупции на 2018-2020 годы»</vt:lpstr>
      <vt:lpstr>  Принятие мер по повышению эффективности контроля за соблюдением лицами, замещающими государственные должности Свердловской области, должности государственной гражданской службы Свердловской области требований законодательства Российской Федерации о противодействии коррупции, касающихся предотвращения и урегулирования конфликта интересов, в том числе за привлечением таких лиц к ответственности в случае их несоблюдения: - обобщение практики правоприменения законодательства Российской Федерации в сфере конфликта интересов </vt:lpstr>
      <vt:lpstr>Повышение эффективности кадровой работы в части, касающейся ведения личных дел лиц, замещающих государственные должности Свердловской области и должности государственной гражданской службы Свердловской области, в том числе контроля за актуализацией сведений, содержащихся в анкетах, представляемых при назначении на указанные должности и поступлении на такую службу, об их родственниках и свойственниках в целях выявления возможного конфликта интересов </vt:lpstr>
      <vt:lpstr>Обучение государственных гражданских служащих, впервые поступивших на государственную службу Свердловской области для замещения должностей, включенных в перечни должностей, установленные нормативными правовыми актами Свердловской области, по образовательным программам в области противодействия коррупции</vt:lpstr>
      <vt:lpstr>Размещение в разделах, посвященных вопросам противодействия коррупции, официального сайта Министерства в сети Интернет отчетов о результатах выполнения плана мероприятий по противодействию коррупции</vt:lpstr>
      <vt:lpstr>Выводы о результатах выполнения Плана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о выполнении Плана мероприятий Министерства транспорта и дорожного хозяйства Свердловской области по противодействию коррупции на 2018-2020 годы</dc:title>
  <dc:creator>Саяпова Евгения Александровна</dc:creator>
  <cp:lastModifiedBy>Саяпова Евгения Александровна</cp:lastModifiedBy>
  <cp:revision>23</cp:revision>
  <dcterms:created xsi:type="dcterms:W3CDTF">2019-01-28T05:41:16Z</dcterms:created>
  <dcterms:modified xsi:type="dcterms:W3CDTF">2019-01-28T10:59:32Z</dcterms:modified>
</cp:coreProperties>
</file>